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5" r:id="rId2"/>
    <p:sldId id="256" r:id="rId3"/>
    <p:sldId id="257" r:id="rId4"/>
    <p:sldId id="258" r:id="rId5"/>
    <p:sldId id="262" r:id="rId6"/>
    <p:sldId id="260" r:id="rId7"/>
    <p:sldId id="261" r:id="rId8"/>
    <p:sldId id="270" r:id="rId9"/>
    <p:sldId id="271" r:id="rId10"/>
    <p:sldId id="272" r:id="rId11"/>
    <p:sldId id="263" r:id="rId12"/>
    <p:sldId id="264" r:id="rId13"/>
    <p:sldId id="268" r:id="rId14"/>
    <p:sldId id="273" r:id="rId15"/>
    <p:sldId id="269" r:id="rId16"/>
    <p:sldId id="274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04" autoAdjust="0"/>
  </p:normalViewPr>
  <p:slideViewPr>
    <p:cSldViewPr>
      <p:cViewPr>
        <p:scale>
          <a:sx n="80" d="100"/>
          <a:sy n="80" d="100"/>
        </p:scale>
        <p:origin x="-86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A9BDA-E391-4F70-9F69-B21A05E1FDD9}" type="datetimeFigureOut">
              <a:rPr lang="pl-PL" smtClean="0"/>
              <a:pPr/>
              <a:t>2017-12-19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E6A72-9CCC-45D7-9E03-DCCA48D4397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6391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E6A72-9CCC-45D7-9E03-DCCA48D4397C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9045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E6A72-9CCC-45D7-9E03-DCCA48D4397C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7818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9BD-0C16-4393-86B4-F14F42377B2E}" type="datetimeFigureOut">
              <a:rPr lang="pl-PL" smtClean="0"/>
              <a:pPr/>
              <a:t>2017-12-19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2BB-C593-44DC-AF82-ECADF6B4062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9BD-0C16-4393-86B4-F14F42377B2E}" type="datetimeFigureOut">
              <a:rPr lang="pl-PL" smtClean="0"/>
              <a:pPr/>
              <a:t>2017-12-19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2BB-C593-44DC-AF82-ECADF6B406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9BD-0C16-4393-86B4-F14F42377B2E}" type="datetimeFigureOut">
              <a:rPr lang="pl-PL" smtClean="0"/>
              <a:pPr/>
              <a:t>2017-12-19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2BB-C593-44DC-AF82-ECADF6B406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9BD-0C16-4393-86B4-F14F42377B2E}" type="datetimeFigureOut">
              <a:rPr lang="pl-PL" smtClean="0"/>
              <a:pPr/>
              <a:t>2017-12-19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2BB-C593-44DC-AF82-ECADF6B4062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9BD-0C16-4393-86B4-F14F42377B2E}" type="datetimeFigureOut">
              <a:rPr lang="pl-PL" smtClean="0"/>
              <a:pPr/>
              <a:t>2017-12-19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2BB-C593-44DC-AF82-ECADF6B406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9BD-0C16-4393-86B4-F14F42377B2E}" type="datetimeFigureOut">
              <a:rPr lang="pl-PL" smtClean="0"/>
              <a:pPr/>
              <a:t>2017-12-19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2BB-C593-44DC-AF82-ECADF6B4062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9BD-0C16-4393-86B4-F14F42377B2E}" type="datetimeFigureOut">
              <a:rPr lang="pl-PL" smtClean="0"/>
              <a:pPr/>
              <a:t>2017-12-19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2BB-C593-44DC-AF82-ECADF6B4062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9BD-0C16-4393-86B4-F14F42377B2E}" type="datetimeFigureOut">
              <a:rPr lang="pl-PL" smtClean="0"/>
              <a:pPr/>
              <a:t>2017-12-19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2BB-C593-44DC-AF82-ECADF6B406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9BD-0C16-4393-86B4-F14F42377B2E}" type="datetimeFigureOut">
              <a:rPr lang="pl-PL" smtClean="0"/>
              <a:pPr/>
              <a:t>2017-12-19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2BB-C593-44DC-AF82-ECADF6B406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9BD-0C16-4393-86B4-F14F42377B2E}" type="datetimeFigureOut">
              <a:rPr lang="pl-PL" smtClean="0"/>
              <a:pPr/>
              <a:t>2017-12-19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2BB-C593-44DC-AF82-ECADF6B4062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29BD-0C16-4393-86B4-F14F42377B2E}" type="datetimeFigureOut">
              <a:rPr lang="pl-PL" smtClean="0"/>
              <a:pPr/>
              <a:t>2017-12-19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782BB-C593-44DC-AF82-ECADF6B4062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D929BD-0C16-4393-86B4-F14F42377B2E}" type="datetimeFigureOut">
              <a:rPr lang="pl-PL" smtClean="0"/>
              <a:pPr/>
              <a:t>2017-12-19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C782BB-C593-44DC-AF82-ECADF6B4062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itmalta.com/en/modern-malta" TargetMode="External"/><Relationship Id="rId2" Type="http://schemas.openxmlformats.org/officeDocument/2006/relationships/hyperlink" Target="https://www.visitmalta.com/en/british-perio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460072" y="1988840"/>
            <a:ext cx="6408712" cy="3567575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pl-PL" dirty="0" smtClean="0"/>
              <a:t>„</a:t>
            </a:r>
            <a:r>
              <a:rPr lang="pl-PL" smtClean="0"/>
              <a:t>Mobilność kadry </a:t>
            </a:r>
            <a:r>
              <a:rPr lang="pl-PL" smtClean="0"/>
              <a:t>e</a:t>
            </a:r>
            <a:r>
              <a:rPr lang="pl-PL" smtClean="0"/>
              <a:t>dukacji </a:t>
            </a:r>
            <a:r>
              <a:rPr lang="pl-PL" dirty="0" smtClean="0"/>
              <a:t>s</a:t>
            </a:r>
            <a:r>
              <a:rPr lang="pl-PL" smtClean="0"/>
              <a:t>zkolnej</a:t>
            </a:r>
            <a:r>
              <a:rPr lang="pl-PL" dirty="0" smtClean="0"/>
              <a:t>”</a:t>
            </a:r>
          </a:p>
          <a:p>
            <a:pPr marL="45720" indent="0" algn="ctr">
              <a:buNone/>
            </a:pPr>
            <a:r>
              <a:rPr lang="pl-PL" dirty="0" smtClean="0"/>
              <a:t>International High Five for </a:t>
            </a:r>
            <a:r>
              <a:rPr lang="pl-PL" dirty="0" err="1" smtClean="0"/>
              <a:t>Teachers</a:t>
            </a:r>
            <a:r>
              <a:rPr lang="pl-PL" dirty="0" smtClean="0"/>
              <a:t> – </a:t>
            </a:r>
            <a:r>
              <a:rPr lang="pl-PL" dirty="0" err="1" smtClean="0"/>
              <a:t>together</a:t>
            </a:r>
            <a:r>
              <a:rPr lang="pl-PL" dirty="0" smtClean="0"/>
              <a:t> for </a:t>
            </a:r>
            <a:r>
              <a:rPr lang="pl-PL" dirty="0" err="1" smtClean="0"/>
              <a:t>innovation</a:t>
            </a:r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marL="45720" indent="0" algn="ctr">
              <a:buNone/>
            </a:pPr>
            <a:endParaRPr lang="pl-PL" sz="1800" dirty="0" smtClean="0"/>
          </a:p>
          <a:p>
            <a:pPr marL="45720" indent="0" algn="ctr">
              <a:buNone/>
            </a:pPr>
            <a:endParaRPr lang="pl-PL" sz="1800" dirty="0"/>
          </a:p>
          <a:p>
            <a:pPr marL="45720" indent="0" algn="ctr">
              <a:buNone/>
            </a:pPr>
            <a:r>
              <a:rPr lang="pl-PL" sz="1800" dirty="0" smtClean="0"/>
              <a:t>                                                                   Beata Janiak</a:t>
            </a:r>
            <a:endParaRPr lang="pl-PL" sz="1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56328"/>
            <a:ext cx="2441448" cy="112166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32656"/>
            <a:ext cx="3572700" cy="104503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619672" y="479715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Malta 31.07-11.08.2017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3086" y="731838"/>
            <a:ext cx="2606277" cy="3475037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3031" y="260648"/>
            <a:ext cx="3346450" cy="2509837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5304" y="3068960"/>
            <a:ext cx="560910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30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56" y="116632"/>
            <a:ext cx="2601884" cy="3758596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0" y="4005064"/>
            <a:ext cx="2699792" cy="1296144"/>
          </a:xfrm>
          <a:noFill/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1800" dirty="0">
                <a:solidFill>
                  <a:schemeClr val="tx1"/>
                </a:solidFill>
                <a:latin typeface="Verdana"/>
              </a:rPr>
              <a:t>Islam started </a:t>
            </a:r>
            <a:r>
              <a:rPr lang="en-US" sz="1800" dirty="0" smtClean="0">
                <a:solidFill>
                  <a:schemeClr val="tx1"/>
                </a:solidFill>
                <a:latin typeface="Verdana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Verdana"/>
              </a:rPr>
              <a:t>when </a:t>
            </a:r>
            <a:r>
              <a:rPr lang="en-US" sz="1800" dirty="0" smtClean="0">
                <a:solidFill>
                  <a:schemeClr val="tx1"/>
                </a:solidFill>
                <a:latin typeface="Verdana"/>
              </a:rPr>
              <a:t>Mohammed</a:t>
            </a:r>
            <a:r>
              <a:rPr lang="pl-PL" sz="1800" dirty="0" smtClean="0">
                <a:solidFill>
                  <a:schemeClr val="tx1"/>
                </a:solidFill>
                <a:latin typeface="Verdana"/>
              </a:rPr>
              <a:t> </a:t>
            </a:r>
            <a:r>
              <a:rPr lang="pl-PL" sz="1800" dirty="0" err="1" smtClean="0">
                <a:solidFill>
                  <a:schemeClr val="tx1"/>
                </a:solidFill>
                <a:latin typeface="Verdana"/>
              </a:rPr>
              <a:t>came</a:t>
            </a:r>
            <a:r>
              <a:rPr lang="pl-PL" sz="1800" dirty="0" smtClean="0">
                <a:solidFill>
                  <a:schemeClr val="tx1"/>
                </a:solidFill>
                <a:latin typeface="Verdana"/>
              </a:rPr>
              <a:t> to</a:t>
            </a:r>
            <a:r>
              <a:rPr lang="en-US" sz="1800" dirty="0" smtClean="0">
                <a:solidFill>
                  <a:schemeClr val="tx1"/>
                </a:solidFill>
                <a:latin typeface="Verdana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Verdana"/>
              </a:rPr>
              <a:t>Medina </a:t>
            </a:r>
            <a:r>
              <a:rPr lang="pl-PL" sz="1800" dirty="0" smtClean="0">
                <a:solidFill>
                  <a:schemeClr val="tx1"/>
                </a:solidFill>
                <a:latin typeface="Verdana"/>
              </a:rPr>
              <a:t> in Malta </a:t>
            </a:r>
            <a:r>
              <a:rPr lang="en-US" sz="1800" dirty="0" smtClean="0">
                <a:solidFill>
                  <a:schemeClr val="tx1"/>
                </a:solidFill>
                <a:latin typeface="Verdana"/>
              </a:rPr>
              <a:t>in </a:t>
            </a:r>
            <a:r>
              <a:rPr lang="en-US" sz="1800" dirty="0">
                <a:solidFill>
                  <a:schemeClr val="tx1"/>
                </a:solidFill>
                <a:latin typeface="Verdana"/>
              </a:rPr>
              <a:t>AD 622. </a:t>
            </a:r>
            <a:endParaRPr lang="pl-PL" sz="1800" dirty="0" smtClean="0">
              <a:solidFill>
                <a:schemeClr val="tx1"/>
              </a:solidFill>
              <a:latin typeface="Verdana"/>
            </a:endParaRPr>
          </a:p>
          <a:p>
            <a:pPr marL="45720" indent="0">
              <a:buNone/>
            </a:pPr>
            <a:r>
              <a:rPr lang="pl-PL" sz="1800" dirty="0" smtClean="0">
                <a:solidFill>
                  <a:schemeClr val="tx1"/>
                </a:solidFill>
                <a:latin typeface="Verdana"/>
              </a:rPr>
              <a:t>It </a:t>
            </a:r>
            <a:r>
              <a:rPr lang="pl-PL" sz="1800" dirty="0" err="1" smtClean="0">
                <a:solidFill>
                  <a:schemeClr val="tx1"/>
                </a:solidFill>
                <a:latin typeface="Verdana"/>
              </a:rPr>
              <a:t>resulted</a:t>
            </a:r>
            <a:r>
              <a:rPr lang="pl-PL" sz="1800" dirty="0" smtClean="0">
                <a:solidFill>
                  <a:schemeClr val="tx1"/>
                </a:solidFill>
                <a:latin typeface="Verdana"/>
              </a:rPr>
              <a:t> in Arab influence on </a:t>
            </a:r>
            <a:r>
              <a:rPr lang="en-US" sz="1800" dirty="0" smtClean="0">
                <a:solidFill>
                  <a:schemeClr val="tx1"/>
                </a:solidFill>
                <a:latin typeface="Verdana"/>
              </a:rPr>
              <a:t>Maltese </a:t>
            </a:r>
            <a:r>
              <a:rPr lang="pl-PL" sz="1800" dirty="0" err="1" smtClean="0">
                <a:solidFill>
                  <a:schemeClr val="tx1"/>
                </a:solidFill>
                <a:latin typeface="Verdana"/>
              </a:rPr>
              <a:t>architecture</a:t>
            </a:r>
            <a:r>
              <a:rPr lang="pl-PL" sz="1800" dirty="0" smtClean="0">
                <a:solidFill>
                  <a:schemeClr val="tx1"/>
                </a:solidFill>
                <a:latin typeface="Verdana"/>
              </a:rPr>
              <a:t> and </a:t>
            </a:r>
            <a:r>
              <a:rPr lang="en-US" sz="1800" dirty="0" smtClean="0">
                <a:solidFill>
                  <a:schemeClr val="tx1"/>
                </a:solidFill>
                <a:latin typeface="Verdana"/>
              </a:rPr>
              <a:t>language </a:t>
            </a:r>
            <a:r>
              <a:rPr lang="pl-PL" sz="1800" dirty="0">
                <a:solidFill>
                  <a:schemeClr val="tx1"/>
                </a:solidFill>
                <a:latin typeface="Verdana"/>
              </a:rPr>
              <a:t>.</a:t>
            </a: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0595" y="2492896"/>
            <a:ext cx="2510190" cy="417646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043514"/>
            <a:ext cx="2815456" cy="4284476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131840" y="620688"/>
            <a:ext cx="49685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Islam on Malta</a:t>
            </a:r>
          </a:p>
        </p:txBody>
      </p:sp>
    </p:spTree>
    <p:extLst>
      <p:ext uri="{BB962C8B-B14F-4D97-AF65-F5344CB8AC3E}">
        <p14:creationId xmlns:p14="http://schemas.microsoft.com/office/powerpoint/2010/main" xmlns="" val="42145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84784"/>
            <a:ext cx="4176464" cy="4248472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5436096" y="1556792"/>
            <a:ext cx="3130680" cy="3888432"/>
          </a:xfrm>
          <a:solidFill>
            <a:schemeClr val="bg2">
              <a:lumMod val="50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282828"/>
                </a:solidFill>
                <a:latin typeface="Open Sans"/>
              </a:rPr>
              <a:t>The </a:t>
            </a:r>
            <a:r>
              <a:rPr lang="en-US" dirty="0">
                <a:solidFill>
                  <a:srgbClr val="282828"/>
                </a:solidFill>
                <a:latin typeface="Open Sans"/>
              </a:rPr>
              <a:t>Knights 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of St. John of </a:t>
            </a:r>
            <a:r>
              <a:rPr lang="pl-PL" dirty="0" err="1" smtClean="0">
                <a:solidFill>
                  <a:srgbClr val="282828"/>
                </a:solidFill>
                <a:latin typeface="Open Sans"/>
              </a:rPr>
              <a:t>Jerusalem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 </a:t>
            </a:r>
            <a:r>
              <a:rPr lang="pl-PL" dirty="0" err="1" smtClean="0">
                <a:solidFill>
                  <a:srgbClr val="282828"/>
                </a:solidFill>
                <a:latin typeface="Open Sans"/>
              </a:rPr>
              <a:t>ruled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 </a:t>
            </a:r>
            <a:r>
              <a:rPr lang="pl-PL" dirty="0" err="1" smtClean="0">
                <a:solidFill>
                  <a:srgbClr val="282828"/>
                </a:solidFill>
                <a:latin typeface="Open Sans"/>
              </a:rPr>
              <a:t>over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 Malta from 1530 to 1798 </a:t>
            </a:r>
            <a:r>
              <a:rPr lang="pl-PL" dirty="0" err="1" smtClean="0">
                <a:solidFill>
                  <a:srgbClr val="282828"/>
                </a:solidFill>
                <a:latin typeface="Open Sans"/>
              </a:rPr>
              <a:t>defended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 </a:t>
            </a:r>
            <a:r>
              <a:rPr lang="pl-PL" dirty="0" err="1" smtClean="0">
                <a:solidFill>
                  <a:srgbClr val="282828"/>
                </a:solidFill>
                <a:latin typeface="Open Sans"/>
              </a:rPr>
              <a:t>it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 and </a:t>
            </a:r>
            <a:r>
              <a:rPr lang="en-US" dirty="0" smtClean="0">
                <a:solidFill>
                  <a:srgbClr val="282828"/>
                </a:solidFill>
                <a:latin typeface="Open Sans"/>
              </a:rPr>
              <a:t>took </a:t>
            </a:r>
            <a:r>
              <a:rPr lang="pl-PL" dirty="0" err="1" smtClean="0">
                <a:solidFill>
                  <a:srgbClr val="282828"/>
                </a:solidFill>
                <a:latin typeface="Open Sans"/>
              </a:rPr>
              <a:t>it</a:t>
            </a:r>
            <a:r>
              <a:rPr lang="en-US" dirty="0" smtClean="0">
                <a:solidFill>
                  <a:srgbClr val="282828"/>
                </a:solidFill>
                <a:latin typeface="Open Sans"/>
              </a:rPr>
              <a:t> </a:t>
            </a:r>
            <a:r>
              <a:rPr lang="en-US" dirty="0">
                <a:solidFill>
                  <a:srgbClr val="282828"/>
                </a:solidFill>
                <a:latin typeface="Open Sans"/>
              </a:rPr>
              <a:t>through a new golden </a:t>
            </a:r>
            <a:r>
              <a:rPr lang="en-US" dirty="0" smtClean="0">
                <a:solidFill>
                  <a:srgbClr val="282828"/>
                </a:solidFill>
                <a:latin typeface="Open Sans"/>
              </a:rPr>
              <a:t>age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. </a:t>
            </a:r>
            <a:r>
              <a:rPr lang="en-US" b="1" dirty="0" smtClean="0">
                <a:solidFill>
                  <a:srgbClr val="282828"/>
                </a:solidFill>
                <a:latin typeface="Open Sans"/>
              </a:rPr>
              <a:t>Caravaggio</a:t>
            </a:r>
            <a:r>
              <a:rPr lang="en-US" dirty="0" smtClean="0">
                <a:solidFill>
                  <a:srgbClr val="282828"/>
                </a:solidFill>
                <a:latin typeface="Open Sans"/>
              </a:rPr>
              <a:t>,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 </a:t>
            </a:r>
            <a:r>
              <a:rPr lang="en-US" b="1" dirty="0" smtClean="0">
                <a:solidFill>
                  <a:srgbClr val="282828"/>
                </a:solidFill>
                <a:latin typeface="Open Sans"/>
              </a:rPr>
              <a:t> </a:t>
            </a:r>
            <a:r>
              <a:rPr lang="en-US" b="1" dirty="0" err="1" smtClean="0">
                <a:solidFill>
                  <a:srgbClr val="282828"/>
                </a:solidFill>
                <a:latin typeface="Open Sans"/>
              </a:rPr>
              <a:t>Preti</a:t>
            </a:r>
            <a:r>
              <a:rPr lang="pl-PL" b="1" dirty="0" smtClean="0">
                <a:solidFill>
                  <a:srgbClr val="282828"/>
                </a:solidFill>
                <a:latin typeface="Open Sans"/>
              </a:rPr>
              <a:t>  </a:t>
            </a:r>
            <a:r>
              <a:rPr lang="en-US" dirty="0" smtClean="0">
                <a:solidFill>
                  <a:srgbClr val="282828"/>
                </a:solidFill>
                <a:latin typeface="Open Sans"/>
              </a:rPr>
              <a:t>and</a:t>
            </a:r>
            <a:r>
              <a:rPr lang="en-US" dirty="0">
                <a:solidFill>
                  <a:srgbClr val="282828"/>
                </a:solidFill>
                <a:latin typeface="Open Sans"/>
              </a:rPr>
              <a:t> 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 </a:t>
            </a:r>
            <a:r>
              <a:rPr lang="en-US" b="1" dirty="0" err="1" smtClean="0">
                <a:solidFill>
                  <a:srgbClr val="282828"/>
                </a:solidFill>
                <a:latin typeface="Open Sans"/>
              </a:rPr>
              <a:t>Favray</a:t>
            </a:r>
            <a:r>
              <a:rPr lang="en-US" dirty="0">
                <a:solidFill>
                  <a:srgbClr val="282828"/>
                </a:solidFill>
                <a:latin typeface="Open Sans"/>
              </a:rPr>
              <a:t> </a:t>
            </a:r>
            <a:r>
              <a:rPr lang="en-US" dirty="0" smtClean="0">
                <a:solidFill>
                  <a:srgbClr val="282828"/>
                </a:solidFill>
                <a:latin typeface="Open Sans"/>
              </a:rPr>
              <a:t> 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we</a:t>
            </a:r>
            <a:r>
              <a:rPr lang="en-US" dirty="0" smtClean="0">
                <a:solidFill>
                  <a:srgbClr val="282828"/>
                </a:solidFill>
                <a:latin typeface="Open Sans"/>
              </a:rPr>
              <a:t>re </a:t>
            </a:r>
            <a:r>
              <a:rPr lang="pl-PL" dirty="0" err="1" smtClean="0">
                <a:solidFill>
                  <a:srgbClr val="282828"/>
                </a:solidFill>
                <a:latin typeface="Open Sans"/>
              </a:rPr>
              <a:t>allowed</a:t>
            </a:r>
            <a:r>
              <a:rPr lang="en-US" dirty="0" smtClean="0">
                <a:solidFill>
                  <a:srgbClr val="282828"/>
                </a:solidFill>
                <a:latin typeface="Open Sans"/>
              </a:rPr>
              <a:t> </a:t>
            </a:r>
            <a:r>
              <a:rPr lang="en-US" dirty="0">
                <a:solidFill>
                  <a:srgbClr val="282828"/>
                </a:solidFill>
                <a:latin typeface="Open Sans"/>
              </a:rPr>
              <a:t>by the Knights to embellish </a:t>
            </a:r>
            <a:r>
              <a:rPr lang="en-US" dirty="0" smtClean="0">
                <a:solidFill>
                  <a:srgbClr val="282828"/>
                </a:solidFill>
                <a:latin typeface="Open Sans"/>
              </a:rPr>
              <a:t>churches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 and </a:t>
            </a:r>
            <a:r>
              <a:rPr lang="en-US" dirty="0" smtClean="0">
                <a:solidFill>
                  <a:srgbClr val="282828"/>
                </a:solidFill>
                <a:latin typeface="Open Sans"/>
              </a:rPr>
              <a:t>palaces</a:t>
            </a:r>
            <a:r>
              <a:rPr lang="pl-PL" dirty="0">
                <a:solidFill>
                  <a:srgbClr val="282828"/>
                </a:solidFill>
                <a:latin typeface="Open Sans"/>
              </a:rPr>
              <a:t> .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31826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2808312" cy="453650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pl-PL" b="1" dirty="0" smtClean="0">
                <a:solidFill>
                  <a:srgbClr val="D82114"/>
                </a:solidFill>
                <a:latin typeface="Open Sans"/>
                <a:hlinkClick r:id="rId2"/>
              </a:rPr>
              <a:t>It </a:t>
            </a:r>
            <a:r>
              <a:rPr lang="pl-PL" b="1" dirty="0" err="1" smtClean="0">
                <a:solidFill>
                  <a:srgbClr val="D82114"/>
                </a:solidFill>
                <a:latin typeface="Open Sans"/>
                <a:hlinkClick r:id="rId2"/>
              </a:rPr>
              <a:t>is</a:t>
            </a:r>
            <a:r>
              <a:rPr lang="pl-PL" b="1" dirty="0" smtClean="0">
                <a:solidFill>
                  <a:srgbClr val="D82114"/>
                </a:solidFill>
                <a:latin typeface="Open Sans"/>
                <a:hlinkClick r:id="rId2"/>
              </a:rPr>
              <a:t> </a:t>
            </a:r>
            <a:r>
              <a:rPr lang="pl-PL" b="1" dirty="0" err="1" smtClean="0">
                <a:solidFill>
                  <a:srgbClr val="D82114"/>
                </a:solidFill>
                <a:latin typeface="Open Sans"/>
                <a:hlinkClick r:id="rId2"/>
              </a:rPr>
              <a:t>time</a:t>
            </a:r>
            <a:r>
              <a:rPr lang="pl-PL" b="1" dirty="0" smtClean="0">
                <a:solidFill>
                  <a:srgbClr val="D82114"/>
                </a:solidFill>
                <a:latin typeface="Open Sans"/>
                <a:hlinkClick r:id="rId2"/>
              </a:rPr>
              <a:t> to talk </a:t>
            </a:r>
            <a:r>
              <a:rPr lang="pl-PL" b="1" dirty="0" err="1" smtClean="0">
                <a:solidFill>
                  <a:srgbClr val="D82114"/>
                </a:solidFill>
                <a:latin typeface="Open Sans"/>
                <a:hlinkClick r:id="rId2"/>
              </a:rPr>
              <a:t>about</a:t>
            </a:r>
            <a:r>
              <a:rPr lang="pl-PL" b="1" dirty="0" smtClean="0">
                <a:solidFill>
                  <a:srgbClr val="D82114"/>
                </a:solidFill>
                <a:latin typeface="Open Sans"/>
                <a:hlinkClick r:id="rId2"/>
              </a:rPr>
              <a:t> </a:t>
            </a:r>
            <a:r>
              <a:rPr lang="en-US" b="1" dirty="0" smtClean="0">
                <a:solidFill>
                  <a:srgbClr val="D82114"/>
                </a:solidFill>
                <a:latin typeface="Open Sans"/>
                <a:hlinkClick r:id="rId2"/>
              </a:rPr>
              <a:t>British</a:t>
            </a:r>
            <a:r>
              <a:rPr lang="en-US" dirty="0">
                <a:solidFill>
                  <a:srgbClr val="282828"/>
                </a:solidFill>
                <a:latin typeface="Open Sans"/>
              </a:rPr>
              <a:t> rule 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on</a:t>
            </a:r>
            <a:r>
              <a:rPr lang="en-US" dirty="0" smtClean="0">
                <a:solidFill>
                  <a:srgbClr val="282828"/>
                </a:solidFill>
                <a:latin typeface="Open Sans"/>
              </a:rPr>
              <a:t> </a:t>
            </a:r>
            <a:r>
              <a:rPr lang="en-US" dirty="0">
                <a:solidFill>
                  <a:srgbClr val="282828"/>
                </a:solidFill>
                <a:latin typeface="Open Sans"/>
              </a:rPr>
              <a:t>Malta </a:t>
            </a:r>
            <a:r>
              <a:rPr lang="pl-PL" dirty="0" err="1" smtClean="0">
                <a:solidFill>
                  <a:srgbClr val="282828"/>
                </a:solidFill>
                <a:latin typeface="Open Sans"/>
              </a:rPr>
              <a:t>which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 </a:t>
            </a:r>
            <a:r>
              <a:rPr lang="en-US" dirty="0" smtClean="0">
                <a:solidFill>
                  <a:srgbClr val="282828"/>
                </a:solidFill>
                <a:latin typeface="Open Sans"/>
              </a:rPr>
              <a:t>lasted </a:t>
            </a:r>
            <a:r>
              <a:rPr lang="en-US" dirty="0">
                <a:solidFill>
                  <a:srgbClr val="282828"/>
                </a:solidFill>
                <a:latin typeface="Open Sans"/>
              </a:rPr>
              <a:t>until 1964 when Malta became </a:t>
            </a:r>
            <a:r>
              <a:rPr lang="en-US" dirty="0" smtClean="0">
                <a:solidFill>
                  <a:srgbClr val="282828"/>
                </a:solidFill>
                <a:latin typeface="Open Sans"/>
              </a:rPr>
              <a:t>independent</a:t>
            </a:r>
            <a:r>
              <a:rPr lang="pl-PL" dirty="0">
                <a:solidFill>
                  <a:srgbClr val="282828"/>
                </a:solidFill>
                <a:latin typeface="Open Sans"/>
              </a:rPr>
              <a:t> 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but </a:t>
            </a:r>
            <a:r>
              <a:rPr lang="en-US" dirty="0" smtClean="0">
                <a:solidFill>
                  <a:srgbClr val="282828"/>
                </a:solidFill>
                <a:latin typeface="Open Sans"/>
              </a:rPr>
              <a:t> </a:t>
            </a:r>
            <a:r>
              <a:rPr lang="en-US" dirty="0">
                <a:solidFill>
                  <a:srgbClr val="282828"/>
                </a:solidFill>
                <a:latin typeface="Open Sans"/>
              </a:rPr>
              <a:t>Maltese adapted 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English </a:t>
            </a:r>
            <a:r>
              <a:rPr lang="pl-PL" dirty="0" err="1" smtClean="0">
                <a:solidFill>
                  <a:srgbClr val="282828"/>
                </a:solidFill>
                <a:latin typeface="Open Sans"/>
              </a:rPr>
              <a:t>language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, </a:t>
            </a:r>
            <a:r>
              <a:rPr lang="en-US" dirty="0" smtClean="0">
                <a:solidFill>
                  <a:srgbClr val="282828"/>
                </a:solidFill>
                <a:latin typeface="Open Sans"/>
              </a:rPr>
              <a:t>British </a:t>
            </a:r>
            <a:r>
              <a:rPr lang="en-US" dirty="0">
                <a:solidFill>
                  <a:srgbClr val="282828"/>
                </a:solidFill>
                <a:latin typeface="Open Sans"/>
              </a:rPr>
              <a:t>system of administration, education and legislation. 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I </a:t>
            </a:r>
            <a:r>
              <a:rPr lang="pl-PL" dirty="0" err="1" smtClean="0">
                <a:solidFill>
                  <a:srgbClr val="282828"/>
                </a:solidFill>
                <a:latin typeface="Open Sans"/>
              </a:rPr>
              <a:t>could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 </a:t>
            </a:r>
            <a:r>
              <a:rPr lang="pl-PL" dirty="0" err="1" smtClean="0">
                <a:solidFill>
                  <a:srgbClr val="282828"/>
                </a:solidFill>
                <a:latin typeface="Open Sans"/>
              </a:rPr>
              <a:t>see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 the </a:t>
            </a:r>
            <a:r>
              <a:rPr lang="pl-PL" dirty="0" err="1" smtClean="0">
                <a:solidFill>
                  <a:srgbClr val="282828"/>
                </a:solidFill>
                <a:latin typeface="Open Sans"/>
              </a:rPr>
              <a:t>signs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 of British</a:t>
            </a:r>
            <a:r>
              <a:rPr lang="en-US" dirty="0">
                <a:solidFill>
                  <a:srgbClr val="282828"/>
                </a:solidFill>
                <a:latin typeface="Open Sans"/>
              </a:rPr>
              <a:t/>
            </a:r>
            <a:br>
              <a:rPr lang="en-US" dirty="0">
                <a:solidFill>
                  <a:srgbClr val="282828"/>
                </a:solidFill>
                <a:latin typeface="Open Sans"/>
              </a:rPr>
            </a:br>
            <a:r>
              <a:rPr lang="pl-PL" dirty="0" err="1" smtClean="0">
                <a:solidFill>
                  <a:srgbClr val="282828"/>
                </a:solidFill>
                <a:latin typeface="Open Sans"/>
              </a:rPr>
              <a:t>culture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 in </a:t>
            </a:r>
            <a:r>
              <a:rPr lang="pl-PL" dirty="0" err="1" smtClean="0">
                <a:solidFill>
                  <a:srgbClr val="282828"/>
                </a:solidFill>
                <a:latin typeface="Open Sans"/>
              </a:rPr>
              <a:t>many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 </a:t>
            </a:r>
            <a:r>
              <a:rPr lang="pl-PL" dirty="0" err="1" smtClean="0">
                <a:solidFill>
                  <a:srgbClr val="282828"/>
                </a:solidFill>
                <a:latin typeface="Open Sans"/>
              </a:rPr>
              <a:t>places</a:t>
            </a:r>
            <a:r>
              <a:rPr lang="pl-PL" dirty="0">
                <a:solidFill>
                  <a:srgbClr val="282828"/>
                </a:solidFill>
                <a:latin typeface="Open Sans"/>
              </a:rPr>
              <a:t> 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in </a:t>
            </a:r>
            <a:r>
              <a:rPr lang="pl-PL" dirty="0" err="1" smtClean="0">
                <a:solidFill>
                  <a:srgbClr val="282828"/>
                </a:solidFill>
                <a:latin typeface="Open Sans"/>
              </a:rPr>
              <a:t>streets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, </a:t>
            </a:r>
            <a:r>
              <a:rPr lang="pl-PL" dirty="0" err="1" smtClean="0">
                <a:solidFill>
                  <a:srgbClr val="282828"/>
                </a:solidFill>
                <a:latin typeface="Open Sans"/>
              </a:rPr>
              <a:t>pubs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, </a:t>
            </a:r>
            <a:r>
              <a:rPr lang="pl-PL" dirty="0" err="1" smtClean="0">
                <a:solidFill>
                  <a:srgbClr val="282828"/>
                </a:solidFill>
                <a:latin typeface="Open Sans"/>
              </a:rPr>
              <a:t>at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 </a:t>
            </a:r>
            <a:r>
              <a:rPr lang="pl-PL" dirty="0" err="1" smtClean="0">
                <a:solidFill>
                  <a:srgbClr val="282828"/>
                </a:solidFill>
                <a:latin typeface="Open Sans"/>
              </a:rPr>
              <a:t>school</a:t>
            </a:r>
            <a:r>
              <a:rPr lang="pl-PL" dirty="0" smtClean="0">
                <a:solidFill>
                  <a:srgbClr val="282828"/>
                </a:solidFill>
                <a:latin typeface="Open Sans"/>
              </a:rPr>
              <a:t>.</a:t>
            </a:r>
          </a:p>
          <a:p>
            <a:pPr marL="45720" indent="0">
              <a:buNone/>
            </a:pPr>
            <a:r>
              <a:rPr lang="en-US" dirty="0">
                <a:solidFill>
                  <a:srgbClr val="282828"/>
                </a:solidFill>
                <a:latin typeface="Open Sans"/>
              </a:rPr>
              <a:t/>
            </a:r>
            <a:br>
              <a:rPr lang="en-US" dirty="0">
                <a:solidFill>
                  <a:srgbClr val="282828"/>
                </a:solidFill>
                <a:latin typeface="Open Sans"/>
              </a:rPr>
            </a:br>
            <a:r>
              <a:rPr lang="en-US" dirty="0">
                <a:solidFill>
                  <a:srgbClr val="D82114"/>
                </a:solidFill>
                <a:latin typeface="Open Sans"/>
                <a:hlinkClick r:id="rId3"/>
              </a:rPr>
              <a:t>Modern Malta</a:t>
            </a:r>
            <a:r>
              <a:rPr lang="en-US" dirty="0">
                <a:solidFill>
                  <a:srgbClr val="282828"/>
                </a:solidFill>
                <a:latin typeface="Open Sans"/>
              </a:rPr>
              <a:t> became a </a:t>
            </a:r>
            <a:r>
              <a:rPr lang="en-US" b="1" dirty="0">
                <a:solidFill>
                  <a:srgbClr val="282828"/>
                </a:solidFill>
                <a:latin typeface="Open Sans"/>
              </a:rPr>
              <a:t>Republic</a:t>
            </a:r>
            <a:r>
              <a:rPr lang="en-US" dirty="0">
                <a:solidFill>
                  <a:srgbClr val="282828"/>
                </a:solidFill>
                <a:latin typeface="Open Sans"/>
              </a:rPr>
              <a:t> in 1974 and joined the </a:t>
            </a:r>
            <a:r>
              <a:rPr lang="en-US" b="1" dirty="0">
                <a:solidFill>
                  <a:srgbClr val="282828"/>
                </a:solidFill>
                <a:latin typeface="Open Sans"/>
              </a:rPr>
              <a:t>European Union</a:t>
            </a:r>
            <a:r>
              <a:rPr lang="en-US" dirty="0">
                <a:solidFill>
                  <a:srgbClr val="282828"/>
                </a:solidFill>
                <a:latin typeface="Open Sans"/>
              </a:rPr>
              <a:t> in May 2004.</a:t>
            </a:r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9604" y="8012"/>
            <a:ext cx="3564396" cy="475252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780320"/>
            <a:ext cx="2970330" cy="396044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27584" y="0"/>
            <a:ext cx="43924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British </a:t>
            </a:r>
            <a:r>
              <a:rPr lang="pl-PL" sz="46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people</a:t>
            </a:r>
            <a:r>
              <a:rPr lang="pl-PL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on Malta</a:t>
            </a:r>
          </a:p>
        </p:txBody>
      </p:sp>
    </p:spTree>
    <p:extLst>
      <p:ext uri="{BB962C8B-B14F-4D97-AF65-F5344CB8AC3E}">
        <p14:creationId xmlns:p14="http://schemas.microsoft.com/office/powerpoint/2010/main" xmlns="" val="8429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375296" y="476672"/>
            <a:ext cx="52565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International </a:t>
            </a:r>
            <a:r>
              <a:rPr lang="pl-PL" sz="46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classes</a:t>
            </a:r>
            <a:r>
              <a:rPr lang="pl-PL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46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in the  </a:t>
            </a:r>
            <a:r>
              <a:rPr lang="pl-PL" sz="46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well-equipped</a:t>
            </a:r>
            <a:r>
              <a:rPr lang="pl-PL" sz="46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46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school</a:t>
            </a:r>
            <a:endParaRPr lang="pl-PL" sz="46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335" y="3400343"/>
            <a:ext cx="3097381" cy="232303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8377" y="3356992"/>
            <a:ext cx="3123651" cy="234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938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zawartości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5550" y="3356992"/>
            <a:ext cx="3346450" cy="2507761"/>
          </a:xfrm>
        </p:spPr>
      </p:pic>
      <p:pic>
        <p:nvPicPr>
          <p:cNvPr id="9" name="Symbol zastępczy zawartości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708920"/>
            <a:ext cx="3346450" cy="2507761"/>
          </a:xfrm>
        </p:spPr>
      </p:pic>
      <p:sp>
        <p:nvSpPr>
          <p:cNvPr id="2" name="pole tekstowe 1"/>
          <p:cNvSpPr txBox="1"/>
          <p:nvPr/>
        </p:nvSpPr>
        <p:spPr>
          <a:xfrm>
            <a:off x="1691680" y="332656"/>
            <a:ext cx="60486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Exchanging teaching </a:t>
            </a:r>
            <a:r>
              <a:rPr lang="en-US" sz="46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methods</a:t>
            </a:r>
            <a:r>
              <a:rPr lang="pl-PL" sz="46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pl-PL" sz="46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looking</a:t>
            </a:r>
            <a:r>
              <a:rPr lang="pl-PL" sz="46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for </a:t>
            </a:r>
            <a:r>
              <a:rPr lang="pl-PL" sz="46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innovations</a:t>
            </a:r>
            <a:endParaRPr lang="en-US" sz="46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/>
            <a:endParaRPr lang="en-US" sz="46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4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 flipH="1">
            <a:off x="2267744" y="260648"/>
            <a:ext cx="53897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6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Thank</a:t>
            </a:r>
            <a:r>
              <a:rPr lang="pl-PL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46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you</a:t>
            </a:r>
            <a:r>
              <a:rPr lang="pl-PL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for </a:t>
            </a:r>
            <a:r>
              <a:rPr lang="pl-PL" sz="46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your</a:t>
            </a:r>
            <a:r>
              <a:rPr lang="pl-PL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46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attention</a:t>
            </a:r>
            <a:endParaRPr lang="pl-PL" sz="46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5" y="2420888"/>
            <a:ext cx="4307970" cy="323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7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870230"/>
            <a:ext cx="3744416" cy="265511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330812" y="476672"/>
            <a:ext cx="6768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Malta </a:t>
            </a:r>
            <a:r>
              <a:rPr lang="pl-PL" sz="5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–  </a:t>
            </a:r>
            <a:r>
              <a:rPr lang="pl-PL" sz="5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My </a:t>
            </a:r>
            <a:r>
              <a:rPr lang="pl-PL" sz="54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learning and </a:t>
            </a:r>
            <a:r>
              <a:rPr lang="pl-PL" sz="54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culture</a:t>
            </a:r>
            <a:r>
              <a:rPr lang="pl-PL" sz="5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54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experience</a:t>
            </a:r>
            <a:r>
              <a:rPr lang="pl-PL" sz="5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.</a:t>
            </a:r>
            <a:endParaRPr lang="en-US" sz="5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Beatka\Desktop\Prezentacja MALTA!!!!!\Prezentacja Malta - zdjęcia\Malta -slajd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4078416" cy="223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30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pl-PL" sz="1700" b="1" dirty="0" smtClean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BRIEF HISTORY OF THE ISLANDS OF MALTA AND GOZO</a:t>
            </a:r>
            <a:endParaRPr lang="en-US" sz="1700" b="1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088851382"/>
              </p:ext>
            </p:extLst>
          </p:nvPr>
        </p:nvGraphicFramePr>
        <p:xfrm>
          <a:off x="471736" y="-387424"/>
          <a:ext cx="8362029" cy="5400600"/>
        </p:xfrm>
        <a:graphic>
          <a:graphicData uri="http://schemas.openxmlformats.org/drawingml/2006/table">
            <a:tbl>
              <a:tblPr/>
              <a:tblGrid>
                <a:gridCol w="8362029"/>
              </a:tblGrid>
              <a:tr h="54006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  <a:latin typeface="Verdana"/>
                        </a:rPr>
                        <a:t>Malta </a:t>
                      </a:r>
                      <a:r>
                        <a:rPr lang="en-US" sz="2000" dirty="0">
                          <a:effectLst/>
                          <a:latin typeface="Verdana"/>
                        </a:rPr>
                        <a:t>is situated in the middle of the Mediterranean Sea, halfway between Gibraltar and Alexandria, </a:t>
                      </a:r>
                      <a:r>
                        <a:rPr lang="en-US" sz="2000" dirty="0" smtClean="0">
                          <a:effectLst/>
                          <a:latin typeface="Verdana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Verdana"/>
                        </a:rPr>
                        <a:t>Sicily and North Africa. Thus it has always been at the cross-roads of the trading and warring </a:t>
                      </a:r>
                      <a:r>
                        <a:rPr lang="en-US" sz="2000" dirty="0" smtClean="0">
                          <a:effectLst/>
                          <a:latin typeface="Verdana"/>
                        </a:rPr>
                        <a:t>routes</a:t>
                      </a:r>
                      <a:r>
                        <a:rPr lang="pl-PL" sz="2000" dirty="0" smtClean="0">
                          <a:effectLst/>
                          <a:latin typeface="Verdana"/>
                        </a:rPr>
                        <a:t>.</a:t>
                      </a:r>
                      <a:endParaRPr lang="en-US" sz="2000" dirty="0">
                        <a:effectLst/>
                        <a:latin typeface="Verdana"/>
                      </a:endParaRPr>
                    </a:p>
                    <a:p>
                      <a:pPr algn="ctr"/>
                      <a:r>
                        <a:rPr lang="en-US" sz="2000" dirty="0" smtClean="0">
                          <a:effectLst/>
                          <a:latin typeface="Verdana"/>
                        </a:rPr>
                        <a:t>.</a:t>
                      </a:r>
                      <a:endParaRPr lang="en-US" sz="2000" dirty="0">
                        <a:effectLst/>
                        <a:latin typeface="Verdan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http://www.maltamigration.com/about/malt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64111"/>
            <a:ext cx="6908263" cy="342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408153" y="260648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Location</a:t>
            </a:r>
            <a:endParaRPr lang="en-US" sz="5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2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44008" y="1124744"/>
            <a:ext cx="4017085" cy="4894730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3000" dirty="0" smtClean="0">
                <a:solidFill>
                  <a:srgbClr val="000000"/>
                </a:solidFill>
                <a:latin typeface="Verdana"/>
              </a:rPr>
              <a:t>4500 </a:t>
            </a:r>
            <a:r>
              <a:rPr lang="en-US" sz="3000" dirty="0">
                <a:solidFill>
                  <a:srgbClr val="000000"/>
                </a:solidFill>
                <a:latin typeface="Verdana"/>
              </a:rPr>
              <a:t>years BC, </a:t>
            </a:r>
            <a:r>
              <a:rPr lang="en-US" sz="3000" dirty="0" smtClean="0">
                <a:solidFill>
                  <a:srgbClr val="000000"/>
                </a:solidFill>
                <a:latin typeface="Verdana"/>
              </a:rPr>
              <a:t>people </a:t>
            </a:r>
            <a:r>
              <a:rPr lang="en-US" sz="3000" dirty="0">
                <a:solidFill>
                  <a:srgbClr val="000000"/>
                </a:solidFill>
                <a:latin typeface="Verdana"/>
              </a:rPr>
              <a:t>from the </a:t>
            </a:r>
            <a:r>
              <a:rPr lang="en-US" sz="3000" dirty="0" err="1">
                <a:solidFill>
                  <a:srgbClr val="000000"/>
                </a:solidFill>
                <a:latin typeface="Verdana"/>
              </a:rPr>
              <a:t>neighbouring</a:t>
            </a:r>
            <a:r>
              <a:rPr lang="en-US" sz="3000" dirty="0">
                <a:solidFill>
                  <a:srgbClr val="000000"/>
                </a:solidFill>
                <a:latin typeface="Verdana"/>
              </a:rPr>
              <a:t> island of </a:t>
            </a:r>
            <a:r>
              <a:rPr lang="en-US" sz="3000" dirty="0" smtClean="0">
                <a:solidFill>
                  <a:srgbClr val="000000"/>
                </a:solidFill>
                <a:latin typeface="Verdana"/>
              </a:rPr>
              <a:t>Sicily </a:t>
            </a:r>
            <a:r>
              <a:rPr lang="en-US" sz="3000" dirty="0">
                <a:solidFill>
                  <a:srgbClr val="000000"/>
                </a:solidFill>
                <a:latin typeface="Verdana"/>
              </a:rPr>
              <a:t>decided to cross the narrow waters to investigate. </a:t>
            </a:r>
            <a:endParaRPr lang="pl-PL" sz="3000" dirty="0" smtClean="0">
              <a:solidFill>
                <a:srgbClr val="000000"/>
              </a:solidFill>
              <a:latin typeface="Verdana"/>
            </a:endParaRPr>
          </a:p>
          <a:p>
            <a:pPr marL="45720" indent="0">
              <a:buNone/>
            </a:pPr>
            <a:r>
              <a:rPr lang="en-US" sz="3000" dirty="0" smtClean="0">
                <a:solidFill>
                  <a:srgbClr val="000000"/>
                </a:solidFill>
                <a:latin typeface="Verdana"/>
              </a:rPr>
              <a:t>They </a:t>
            </a:r>
            <a:r>
              <a:rPr lang="en-US" sz="3000" dirty="0">
                <a:solidFill>
                  <a:srgbClr val="000000"/>
                </a:solidFill>
                <a:latin typeface="Verdana"/>
              </a:rPr>
              <a:t>settled on the island and sheltered in </a:t>
            </a:r>
            <a:r>
              <a:rPr lang="en-US" sz="30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Verdana"/>
              </a:rPr>
              <a:t>many caves which exist </a:t>
            </a:r>
            <a:r>
              <a:rPr lang="en-US" sz="3000" dirty="0" smtClean="0">
                <a:solidFill>
                  <a:srgbClr val="000000"/>
                </a:solidFill>
                <a:latin typeface="Verdana"/>
              </a:rPr>
              <a:t>there</a:t>
            </a:r>
            <a:r>
              <a:rPr lang="pl-PL" sz="3000" dirty="0" smtClean="0">
                <a:solidFill>
                  <a:srgbClr val="000000"/>
                </a:solidFill>
                <a:latin typeface="Verdana"/>
              </a:rPr>
              <a:t>.</a:t>
            </a:r>
            <a:endParaRPr lang="en-US" sz="3000" dirty="0">
              <a:solidFill>
                <a:srgbClr val="000000"/>
              </a:solidFill>
              <a:latin typeface="Verdana"/>
            </a:endParaRP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283" y="2276872"/>
            <a:ext cx="2384581" cy="360744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83568" y="226548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A </a:t>
            </a:r>
            <a:r>
              <a:rPr lang="pl-PL" sz="54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brief</a:t>
            </a:r>
            <a:r>
              <a:rPr lang="pl-PL" sz="5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54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history</a:t>
            </a:r>
            <a:endParaRPr lang="en-US" sz="54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9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496" y="404664"/>
            <a:ext cx="5684927" cy="8640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nd of </a:t>
            </a:r>
            <a:r>
              <a:rPr lang="pl-PL" dirty="0" err="1" smtClean="0"/>
              <a:t>Sicilian</a:t>
            </a:r>
            <a:r>
              <a:rPr lang="pl-PL" dirty="0" smtClean="0"/>
              <a:t> </a:t>
            </a:r>
            <a:r>
              <a:rPr lang="en-US" dirty="0" smtClean="0"/>
              <a:t>decade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16832"/>
            <a:ext cx="3816424" cy="4032448"/>
          </a:xfrm>
        </p:spPr>
      </p:pic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5004048" y="2132856"/>
            <a:ext cx="3346704" cy="347472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pl-PL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" indent="0">
              <a:buNone/>
            </a:pPr>
            <a:r>
              <a:rPr lang="pl-PL" sz="2400" dirty="0" err="1">
                <a:solidFill>
                  <a:srgbClr val="000000"/>
                </a:solidFill>
                <a:latin typeface="Verdana"/>
              </a:rPr>
              <a:t>So</a:t>
            </a:r>
            <a:r>
              <a:rPr lang="pl-PL" sz="2400" dirty="0">
                <a:solidFill>
                  <a:srgbClr val="000000"/>
                </a:solidFill>
                <a:latin typeface="Verdana"/>
              </a:rPr>
              <a:t> the  </a:t>
            </a:r>
            <a:r>
              <a:rPr lang="pl-PL" sz="2400" dirty="0" err="1">
                <a:solidFill>
                  <a:srgbClr val="000000"/>
                </a:solidFill>
                <a:latin typeface="Verdana"/>
              </a:rPr>
              <a:t>settlers</a:t>
            </a:r>
            <a:r>
              <a:rPr lang="pl-PL" sz="2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Verdana"/>
              </a:rPr>
              <a:t>started</a:t>
            </a:r>
            <a:r>
              <a:rPr lang="pl-PL" sz="2400" dirty="0">
                <a:solidFill>
                  <a:srgbClr val="000000"/>
                </a:solidFill>
                <a:latin typeface="Verdana"/>
              </a:rPr>
              <a:t> to </a:t>
            </a:r>
            <a:r>
              <a:rPr lang="pl-PL" sz="2400" dirty="0" err="1">
                <a:solidFill>
                  <a:srgbClr val="000000"/>
                </a:solidFill>
                <a:latin typeface="Verdana"/>
              </a:rPr>
              <a:t>cultivate</a:t>
            </a:r>
            <a:r>
              <a:rPr lang="pl-PL" sz="2400" dirty="0">
                <a:solidFill>
                  <a:srgbClr val="000000"/>
                </a:solidFill>
                <a:latin typeface="Verdana"/>
              </a:rPr>
              <a:t> the land and </a:t>
            </a:r>
            <a:r>
              <a:rPr lang="pl-PL" sz="2400" dirty="0" err="1">
                <a:solidFill>
                  <a:srgbClr val="000000"/>
                </a:solidFill>
                <a:latin typeface="Verdana"/>
              </a:rPr>
              <a:t>build</a:t>
            </a:r>
            <a:r>
              <a:rPr lang="pl-PL" sz="2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pl-PL" sz="2400" dirty="0" err="1">
                <a:solidFill>
                  <a:srgbClr val="000000"/>
                </a:solidFill>
                <a:latin typeface="Verdana"/>
              </a:rPr>
              <a:t>their</a:t>
            </a:r>
            <a:r>
              <a:rPr lang="pl-PL" sz="2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pl-PL" sz="2400" dirty="0" err="1" smtClean="0">
                <a:solidFill>
                  <a:srgbClr val="000000"/>
                </a:solidFill>
                <a:latin typeface="Verdana"/>
              </a:rPr>
              <a:t>buildings</a:t>
            </a:r>
            <a:r>
              <a:rPr lang="pl-PL" sz="2400" dirty="0" smtClean="0">
                <a:solidFill>
                  <a:srgbClr val="000000"/>
                </a:solidFill>
                <a:latin typeface="Verdana"/>
              </a:rPr>
              <a:t>. </a:t>
            </a:r>
          </a:p>
          <a:p>
            <a:pPr marL="45720" indent="0">
              <a:buNone/>
            </a:pPr>
            <a:r>
              <a:rPr lang="pl-PL" sz="2400" dirty="0" err="1" smtClean="0">
                <a:solidFill>
                  <a:srgbClr val="000000"/>
                </a:solidFill>
                <a:latin typeface="Verdana"/>
              </a:rPr>
              <a:t>They</a:t>
            </a:r>
            <a:r>
              <a:rPr lang="pl-PL" sz="24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pl-PL" sz="2400" dirty="0" err="1" smtClean="0">
                <a:solidFill>
                  <a:srgbClr val="000000"/>
                </a:solidFill>
                <a:latin typeface="Verdana"/>
              </a:rPr>
              <a:t>probably</a:t>
            </a:r>
            <a:r>
              <a:rPr lang="pl-PL" sz="24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pl-PL" sz="2400" dirty="0" err="1" smtClean="0">
                <a:solidFill>
                  <a:srgbClr val="000000"/>
                </a:solidFill>
                <a:latin typeface="Verdana"/>
              </a:rPr>
              <a:t>disappeared</a:t>
            </a:r>
            <a:r>
              <a:rPr lang="pl-PL" sz="24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pl-PL" sz="2400" dirty="0" err="1" smtClean="0">
                <a:solidFill>
                  <a:srgbClr val="000000"/>
                </a:solidFill>
                <a:latin typeface="Verdana"/>
              </a:rPr>
              <a:t>because</a:t>
            </a:r>
            <a:r>
              <a:rPr lang="pl-PL" sz="2400" dirty="0" smtClean="0">
                <a:solidFill>
                  <a:srgbClr val="000000"/>
                </a:solidFill>
                <a:latin typeface="Verdana"/>
              </a:rPr>
              <a:t> of </a:t>
            </a:r>
            <a:r>
              <a:rPr lang="pl-PL" sz="2400" dirty="0" err="1" smtClean="0">
                <a:solidFill>
                  <a:srgbClr val="000000"/>
                </a:solidFill>
                <a:latin typeface="Verdana"/>
              </a:rPr>
              <a:t>famine</a:t>
            </a:r>
            <a:r>
              <a:rPr lang="pl-PL" sz="2400" dirty="0" smtClean="0">
                <a:solidFill>
                  <a:srgbClr val="000000"/>
                </a:solidFill>
                <a:latin typeface="Verdana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07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43608" y="332656"/>
            <a:ext cx="69847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Name and language</a:t>
            </a:r>
            <a:endParaRPr lang="en-US" sz="46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4403" y="1555159"/>
            <a:ext cx="729484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59632" y="1981233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Verdana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Verdana"/>
              </a:rPr>
              <a:t>'Malta' derives from the Phoenician word '</a:t>
            </a:r>
            <a:r>
              <a:rPr lang="en-US" b="1" dirty="0" err="1">
                <a:solidFill>
                  <a:schemeClr val="bg1"/>
                </a:solidFill>
                <a:latin typeface="Verdana"/>
              </a:rPr>
              <a:t>Maleth</a:t>
            </a:r>
            <a:r>
              <a:rPr lang="en-US" b="1" dirty="0">
                <a:solidFill>
                  <a:schemeClr val="bg1"/>
                </a:solidFill>
                <a:latin typeface="Verdana"/>
              </a:rPr>
              <a:t>', meaning refuge.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  <a:latin typeface="Verdana"/>
              </a:rPr>
              <a:t>The Maltese language comes from </a:t>
            </a:r>
            <a:r>
              <a:rPr lang="en-US" b="1" dirty="0" err="1">
                <a:solidFill>
                  <a:schemeClr val="bg1"/>
                </a:solidFill>
                <a:latin typeface="Verdana"/>
              </a:rPr>
              <a:t>th</a:t>
            </a:r>
            <a:r>
              <a:rPr lang="pl-PL" b="1" dirty="0">
                <a:solidFill>
                  <a:schemeClr val="bg1"/>
                </a:solidFill>
                <a:latin typeface="Verdana"/>
              </a:rPr>
              <a:t>e</a:t>
            </a:r>
            <a:r>
              <a:rPr lang="en-US" b="1" dirty="0">
                <a:solidFill>
                  <a:schemeClr val="bg1"/>
                </a:solidFill>
                <a:latin typeface="Verdana"/>
              </a:rPr>
              <a:t> Phoenician period</a:t>
            </a:r>
            <a:r>
              <a:rPr lang="pl-PL" b="1" dirty="0">
                <a:solidFill>
                  <a:schemeClr val="bg1"/>
                </a:solidFill>
                <a:latin typeface="Verdana"/>
              </a:rPr>
              <a:t> (1200B.C.)</a:t>
            </a:r>
            <a:r>
              <a:rPr lang="en-US" b="1" dirty="0">
                <a:solidFill>
                  <a:schemeClr val="bg1"/>
                </a:solidFill>
                <a:latin typeface="Verdana"/>
              </a:rPr>
              <a:t> The Phoenicians also introduced glass making and weaving and built temples were they could worship their gods.</a:t>
            </a:r>
            <a:endParaRPr lang="pl-PL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48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3888432" cy="266429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l-PL" sz="2000" dirty="0" smtClean="0">
                <a:solidFill>
                  <a:srgbClr val="000000"/>
                </a:solidFill>
                <a:latin typeface="Verdana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n 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AD 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5</a:t>
            </a:r>
            <a:r>
              <a:rPr lang="pl-PL" sz="2000" dirty="0" smtClean="0">
                <a:solidFill>
                  <a:srgbClr val="000000"/>
                </a:solidFill>
                <a:latin typeface="Verdana"/>
              </a:rPr>
              <a:t>8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St. Paul, who was on his way to Rome as a prisoner, was shipwrecked on the Island. He stayed </a:t>
            </a:r>
            <a:r>
              <a:rPr lang="pl-PL" sz="2000" dirty="0" err="1" smtClean="0">
                <a:solidFill>
                  <a:srgbClr val="000000"/>
                </a:solidFill>
                <a:latin typeface="Verdana"/>
              </a:rPr>
              <a:t>there</a:t>
            </a:r>
            <a:r>
              <a:rPr lang="pl-PL" sz="20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for 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three months during which time he introduced </a:t>
            </a:r>
            <a:r>
              <a:rPr lang="en-US" sz="2000" b="1" dirty="0">
                <a:solidFill>
                  <a:srgbClr val="000000"/>
                </a:solidFill>
                <a:latin typeface="Verdana"/>
              </a:rPr>
              <a:t>Christianity</a:t>
            </a:r>
            <a:r>
              <a:rPr lang="en-US" sz="2000" dirty="0">
                <a:solidFill>
                  <a:srgbClr val="000000"/>
                </a:solidFill>
                <a:latin typeface="Verdana"/>
              </a:rPr>
              <a:t> to the people.</a:t>
            </a:r>
            <a:endParaRPr lang="pl-PL" sz="20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1331640" y="476672"/>
            <a:ext cx="68407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Christianity</a:t>
            </a:r>
            <a:endParaRPr lang="en-US" sz="46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79924"/>
            <a:ext cx="352839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429"/>
            <a:ext cx="197485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293216"/>
            <a:ext cx="2664296" cy="25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23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260648"/>
            <a:ext cx="2745900" cy="4190492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3140968"/>
            <a:ext cx="2601884" cy="3470564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44951"/>
            <a:ext cx="280831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24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quarter" idx="13"/>
          </p:nvPr>
        </p:nvSpPr>
        <p:spPr>
          <a:xfrm>
            <a:off x="467544" y="2087164"/>
            <a:ext cx="3346704" cy="2664296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pl-PL" sz="20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Due</a:t>
            </a:r>
            <a:r>
              <a:rPr lang="pl-PL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pl-PL" sz="20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beautiful</a:t>
            </a:r>
            <a:r>
              <a:rPr lang="pl-PL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20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landscapes</a:t>
            </a:r>
            <a:r>
              <a:rPr lang="pl-PL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and </a:t>
            </a:r>
            <a:r>
              <a:rPr lang="pl-PL" sz="20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weather</a:t>
            </a:r>
            <a:r>
              <a:rPr lang="pl-PL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 </a:t>
            </a:r>
            <a:r>
              <a:rPr lang="pl-PL" sz="20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could</a:t>
            </a:r>
            <a:r>
              <a:rPr lang="pl-PL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20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combine</a:t>
            </a:r>
            <a:r>
              <a:rPr lang="pl-PL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learning, </a:t>
            </a:r>
            <a:r>
              <a:rPr lang="pl-PL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sightseeing</a:t>
            </a:r>
            <a:r>
              <a:rPr lang="pl-PL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l-PL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pl-PL" sz="20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relaxing</a:t>
            </a:r>
            <a:r>
              <a:rPr lang="pl-PL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.</a:t>
            </a:r>
          </a:p>
        </p:txBody>
      </p:sp>
      <p:pic>
        <p:nvPicPr>
          <p:cNvPr id="7" name="Obraz 6" descr="C:\Users\Beatka\Pictures\2017-08-12\16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1358" y="32828"/>
            <a:ext cx="440309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437111"/>
            <a:ext cx="3616722" cy="228131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6394" y="2743315"/>
            <a:ext cx="3975697" cy="4044244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99592" y="476672"/>
            <a:ext cx="30963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6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Visiting</a:t>
            </a:r>
            <a:r>
              <a:rPr lang="pl-PL" sz="4600" b="1" dirty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4600" b="1" dirty="0" err="1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places</a:t>
            </a:r>
            <a:endParaRPr lang="pl-PL" sz="46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3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4922</TotalTime>
  <Words>331</Words>
  <Application>Microsoft Office PowerPoint</Application>
  <PresentationFormat>Pokaz na ekranie (4:3)</PresentationFormat>
  <Paragraphs>41</Paragraphs>
  <Slides>16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Aerodynamiczny</vt:lpstr>
      <vt:lpstr>Slajd 1</vt:lpstr>
      <vt:lpstr>Slajd 2</vt:lpstr>
      <vt:lpstr>BRIEF HISTORY OF THE ISLANDS OF MALTA AND GOZO</vt:lpstr>
      <vt:lpstr>Slajd 4</vt:lpstr>
      <vt:lpstr>End of Sicilian decade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Malta –  English learning and touristic centre.</dc:title>
  <dc:creator>Beatka</dc:creator>
  <cp:lastModifiedBy>Grzegorz1</cp:lastModifiedBy>
  <cp:revision>90</cp:revision>
  <dcterms:created xsi:type="dcterms:W3CDTF">2017-10-08T15:33:08Z</dcterms:created>
  <dcterms:modified xsi:type="dcterms:W3CDTF">2017-12-19T17:21:34Z</dcterms:modified>
</cp:coreProperties>
</file>